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1" r:id="rId3"/>
    <p:sldId id="292" r:id="rId4"/>
    <p:sldId id="280" r:id="rId5"/>
    <p:sldId id="294" r:id="rId6"/>
    <p:sldId id="281" r:id="rId7"/>
    <p:sldId id="293" r:id="rId8"/>
    <p:sldId id="297" r:id="rId9"/>
    <p:sldId id="283" r:id="rId10"/>
    <p:sldId id="296" r:id="rId11"/>
    <p:sldId id="290" r:id="rId12"/>
    <p:sldId id="257" r:id="rId13"/>
    <p:sldId id="287" r:id="rId14"/>
  </p:sldIdLst>
  <p:sldSz cx="12192000" cy="6858000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EFF3F6"/>
    <a:srgbClr val="FFFAE7"/>
    <a:srgbClr val="04304D"/>
    <a:srgbClr val="F0F4F5"/>
    <a:srgbClr val="082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7DE70-6B3B-44E8-9890-A5C51163F60A}" v="521" dt="2026-02-24T08:32:39.758"/>
    <p1510:client id="{CFCB7ADE-E58D-D1A4-B23F-4AEDE8A464FE}" v="5" dt="2026-02-24T07:57:58.678"/>
    <p1510:client id="{DA3E0FA2-A4C3-476C-A002-5C61FDC8F82E}" v="6" dt="2026-02-23T19:23:40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3169" autoAdjust="0"/>
  </p:normalViewPr>
  <p:slideViewPr>
    <p:cSldViewPr snapToGrid="0">
      <p:cViewPr varScale="1">
        <p:scale>
          <a:sx n="69" d="100"/>
          <a:sy n="69" d="100"/>
        </p:scale>
        <p:origin x="45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5B116-09E4-4BB2-91A0-0B7846AA2DB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3ABED-110A-4E46-9C49-10A98C0292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82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3ABED-110A-4E46-9C49-10A98C0292B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916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 err="1"/>
              <a:t>Kapoor</a:t>
            </a:r>
            <a:r>
              <a:rPr lang="es-ES" sz="800" dirty="0"/>
              <a:t> A, Field T, </a:t>
            </a:r>
            <a:r>
              <a:rPr lang="es-ES" sz="800" dirty="0" err="1"/>
              <a:t>Handler</a:t>
            </a:r>
            <a:r>
              <a:rPr lang="es-ES" sz="800" dirty="0"/>
              <a:t> S, Fisher K, </a:t>
            </a:r>
            <a:r>
              <a:rPr lang="es-ES" sz="800" dirty="0" err="1"/>
              <a:t>Saphirak</a:t>
            </a:r>
            <a:r>
              <a:rPr lang="es-ES" sz="800" dirty="0"/>
              <a:t> C, Crawford S, </a:t>
            </a:r>
            <a:r>
              <a:rPr lang="es-ES" sz="800" dirty="0" err="1"/>
              <a:t>Fouayzi</a:t>
            </a:r>
            <a:r>
              <a:rPr lang="es-ES" sz="800" dirty="0"/>
              <a:t> H, Johnson F, </a:t>
            </a:r>
            <a:r>
              <a:rPr lang="es-ES" sz="800" dirty="0" err="1"/>
              <a:t>Spenard</a:t>
            </a:r>
            <a:r>
              <a:rPr lang="es-ES" sz="800" dirty="0"/>
              <a:t> A, Zhang N, </a:t>
            </a:r>
            <a:r>
              <a:rPr lang="es-ES" sz="800" dirty="0" err="1"/>
              <a:t>Gurwitz</a:t>
            </a:r>
            <a:r>
              <a:rPr lang="es-ES" sz="800" dirty="0"/>
              <a:t> JH. Adverse </a:t>
            </a:r>
            <a:r>
              <a:rPr lang="es-ES" sz="800" dirty="0" err="1"/>
              <a:t>Events</a:t>
            </a:r>
            <a:r>
              <a:rPr lang="es-ES" sz="800" dirty="0"/>
              <a:t> in Long-</a:t>
            </a:r>
            <a:r>
              <a:rPr lang="es-ES" sz="800" dirty="0" err="1"/>
              <a:t>term</a:t>
            </a:r>
            <a:r>
              <a:rPr lang="es-ES" sz="800" dirty="0"/>
              <a:t> Care </a:t>
            </a:r>
            <a:r>
              <a:rPr lang="es-ES" sz="800" dirty="0" err="1"/>
              <a:t>Residents</a:t>
            </a:r>
            <a:r>
              <a:rPr lang="es-ES" sz="800" dirty="0"/>
              <a:t> </a:t>
            </a:r>
            <a:r>
              <a:rPr lang="es-ES" sz="800" dirty="0" err="1"/>
              <a:t>Transitioning</a:t>
            </a:r>
            <a:r>
              <a:rPr lang="es-ES" sz="800" dirty="0"/>
              <a:t> </a:t>
            </a:r>
            <a:r>
              <a:rPr lang="es-ES" sz="800" dirty="0" err="1"/>
              <a:t>From</a:t>
            </a:r>
            <a:r>
              <a:rPr lang="es-ES" sz="800" dirty="0"/>
              <a:t> Hospital Back </a:t>
            </a:r>
            <a:r>
              <a:rPr lang="es-ES" sz="800" dirty="0" err="1"/>
              <a:t>to</a:t>
            </a:r>
            <a:r>
              <a:rPr lang="es-ES" sz="800" dirty="0"/>
              <a:t> </a:t>
            </a:r>
            <a:r>
              <a:rPr lang="es-ES" sz="800" dirty="0" err="1"/>
              <a:t>Nursing</a:t>
            </a:r>
            <a:r>
              <a:rPr lang="es-ES" sz="800" dirty="0"/>
              <a:t> Home. JAMA </a:t>
            </a:r>
            <a:r>
              <a:rPr lang="es-ES" sz="800" dirty="0" err="1"/>
              <a:t>Intern</a:t>
            </a:r>
            <a:r>
              <a:rPr lang="es-ES" sz="800" dirty="0"/>
              <a:t> </a:t>
            </a:r>
            <a:r>
              <a:rPr lang="es-ES" sz="800" dirty="0" err="1"/>
              <a:t>Med</a:t>
            </a:r>
            <a:r>
              <a:rPr lang="es-ES" sz="800" dirty="0"/>
              <a:t>. 2019 </a:t>
            </a:r>
            <a:r>
              <a:rPr lang="es-ES" sz="800" dirty="0" err="1"/>
              <a:t>Sep</a:t>
            </a:r>
            <a:r>
              <a:rPr lang="es-ES" sz="800" dirty="0"/>
              <a:t> 1;179(9):1254-1261. </a:t>
            </a:r>
            <a:r>
              <a:rPr lang="es-ES" sz="800" dirty="0" err="1"/>
              <a:t>doi</a:t>
            </a:r>
            <a:r>
              <a:rPr lang="es-ES" sz="800" dirty="0"/>
              <a:t>: 10.1001/jamainternmed.2019.2005. PMID: 31329223; PMCID: PMC6646976.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3ABED-110A-4E46-9C49-10A98C0292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848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8677B-7262-57DF-2B7B-71AF4523F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8E2CB-2562-550D-0C70-307E64490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628EF-3714-824D-5261-92B1AB7BD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/>
              <a:t>Fernández Rivera ME, López </a:t>
            </a:r>
            <a:r>
              <a:rPr lang="es-ES" sz="800" dirty="0" err="1"/>
              <a:t>Gandara</a:t>
            </a:r>
            <a:r>
              <a:rPr lang="es-ES" sz="800" dirty="0"/>
              <a:t> M, Somonte Pérez G, Carrera Benito C, Pérez Mena AI, Manzanas Gutiérrez A, et al. La presencia de las enfermeras en las residencias de mayores en Cantabria. </a:t>
            </a:r>
            <a:r>
              <a:rPr lang="es-ES" sz="800" dirty="0" err="1"/>
              <a:t>Gerokomos</a:t>
            </a:r>
            <a:r>
              <a:rPr lang="es-ES" sz="800" dirty="0"/>
              <a:t>. 2022;33(1):7-11.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0D9AA-2306-1654-E9D3-A54C29161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1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891774" cy="3699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087685" y="0"/>
            <a:ext cx="3891774" cy="3699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30413" y="554038"/>
            <a:ext cx="4919662" cy="2768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98102" y="3508023"/>
            <a:ext cx="7184814" cy="33247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https://www.65ymas.com/salud/satse-enfermeria-residencias-ratios_3689_102.html</a:t>
            </a:r>
          </a:p>
          <a:p>
            <a:r>
              <a:rPr lang="en-US" dirty="0"/>
              <a:t>Análisis de la situación de los enfermos, enfermas, matronas y fisioterapeutas en los centros sanitarios del país SATSE 2019</a:t>
            </a:r>
          </a:p>
          <a:p>
            <a:r>
              <a:rPr lang="en-US" dirty="0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16046"/>
            <a:ext cx="3891774" cy="3682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087685" y="7016046"/>
            <a:ext cx="3891774" cy="3682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395EA-D937-3674-1ACF-734F7BAFA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B7C3F-DA60-9D67-05AE-CF5E290FF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171E24-60D0-350C-A1E5-464AE06FD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0A961-FD77-DA9D-6E93-B82591867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0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3ABED-110A-4E46-9C49-10A98C0292B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82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E430B-31F1-51F5-54C9-481017023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6A7B44-EA7D-8E5B-1422-0D3ECF32F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650CBA-BE75-A9BB-A6ED-B5FC74FE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198D2A-BA17-FCFE-0E63-E436E4C0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50250C-5BB5-F5E5-2F9B-8B342D08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82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01A98-6B88-A97C-A597-E35A51D8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193F9B-14C8-149F-FA6C-B61D0A4BC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1FEA50-1234-62F7-8A1E-64EA1A0B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FCECC-5B3B-8FEE-8A0A-A7DCF9ED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1C2BB4-32EE-9672-09C9-344EB937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19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22AEA5-A539-13A8-D68B-C2DF92B85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8E4327-267F-F2E9-14A5-E105B4A2B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27C9C-9373-E08F-DB38-D7C1990C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A37BA5-C987-A042-93EB-BE23020A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404A4-7984-F03A-DE3F-5587A66A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954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05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C0E30-A450-41AD-B9FF-29AA49A1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4D9652-06EB-683F-2433-2F45EA19E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51E428-A07F-C011-02A8-10EEBA94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408E6C-6D32-CCF0-BF68-B59C7832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001CE9-F202-7EA4-D345-32EAC51E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05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32D5C-A477-16F5-B601-1D1600A8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18FC60-E8E7-D3A3-BE03-F4DC69186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2AABC9-5E7F-2579-F843-2CC5D0E6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2B1193-A566-63BE-AA18-F94F865D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F0C87-3DBF-CA54-F4B9-B5117A51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5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56049-4D0B-B048-E25D-811EFA30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BCC081-07B7-4EB6-4080-F167D40ED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F6B12B-ED80-E07C-EA09-865BE1DE3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06C295-63FA-B438-0201-A7F2BFBD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2B91A5-199A-0760-6ACE-5BF560B4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FA50A6-157B-F79D-7EC0-1234AC52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9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142DA-C69A-6B37-EDEE-75B0293E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6F572F-359A-0079-007B-213B20D2C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EBC70B-F5CA-CC38-90D6-0E8125B4D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DEE8E9-DB97-2CF5-4C05-2F471ED8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D320D0B-6173-DB47-495F-F580D10F9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2F73E8-D4E9-0E6F-29D6-191EBA72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E670382-4C62-4950-BEB5-0791993D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0DFA57F-B5D8-76C2-58DC-5CA3D23B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05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500CE-7C79-263F-70BA-36D52BE2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68E823-B9B0-0CA0-FA95-154C9CA7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D4B10C-5D90-E86B-D81E-E47D8524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A40798-B0C6-2E25-C290-7FD91885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21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DB40ED-7100-C9C0-35C1-21F30ADD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3B33BDD-6AC8-1FF2-E425-93BC234C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41CFE6-68BE-25DB-7D2F-66609265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0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ED902-51C2-853B-7C6E-B0742AE0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8E406C-A92E-97CE-D0C7-9C4866E78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EB8F0C-5B78-D67E-84FE-374AA773A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51C66F-AF0F-F1DD-A745-B88D7E60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783A4C-C2CD-49EA-47FA-2E8F8E1EA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3070D9-1CFC-3D99-5B61-A9D1BD28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26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8732C-53D2-C589-0EF6-6AD19927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B6403C-8095-E7D4-9533-85E02C728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C9D23B-A0EF-33A0-6717-8FBEDDE54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62C699-E635-BAE1-6772-3F4DEC0E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D66A49-D39B-B07F-F040-F6E9D6A9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F27D09-9E09-93E6-8620-00B788A7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28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DCCE51-AB25-ABD4-D3C7-543CD5AB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1BEC48-A59F-AEF9-CA9E-2D9CD95A5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823F43-DD99-43C4-581D-6932861E4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4F382-369A-4C13-8E65-19A8A296967D}" type="datetimeFigureOut">
              <a:rPr lang="es-ES" smtClean="0"/>
              <a:t>24/02/2026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62FA6F-50AE-A3F6-2E1B-7D623A727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553AFD-EF97-6F27-1D14-E9D6A0CC0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D6952-5B8C-4B59-A3CB-D3F3E1E8A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00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e.es/jaxiT3/Tabla.htm?t=3664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chrome-extension://efaidnbmnnnibpcajpcglclefindmkaj/https:/imserso.es/documents/20123/7034125/censo_centros_r_2022.pdf/0fa74538-4a22-2c09-6196-3578cc20b61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Rueda de Prensa,&#10;&#10;El contenido generado por IA puede ser incorrecto.">
            <a:extLst>
              <a:ext uri="{FF2B5EF4-FFF2-40B4-BE49-F238E27FC236}">
                <a16:creationId xmlns:a16="http://schemas.microsoft.com/office/drawing/2014/main" id="{D45A147B-E74C-A9B4-2E5F-9BC1A90EE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0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DB84AD7-8527-139D-9822-341F558C74A2}"/>
              </a:ext>
            </a:extLst>
          </p:cNvPr>
          <p:cNvGrpSpPr/>
          <p:nvPr/>
        </p:nvGrpSpPr>
        <p:grpSpPr>
          <a:xfrm>
            <a:off x="0" y="28575"/>
            <a:ext cx="12192000" cy="6800850"/>
            <a:chOff x="0" y="28575"/>
            <a:chExt cx="12192000" cy="680085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575"/>
              <a:ext cx="12192000" cy="680085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04F226E-A8E9-2A83-C69C-CBB62D67BCFE}"/>
                </a:ext>
              </a:extLst>
            </p:cNvPr>
            <p:cNvSpPr/>
            <p:nvPr/>
          </p:nvSpPr>
          <p:spPr>
            <a:xfrm>
              <a:off x="11055927" y="6511636"/>
              <a:ext cx="1136073" cy="317789"/>
            </a:xfrm>
            <a:prstGeom prst="rect">
              <a:avLst/>
            </a:prstGeom>
            <a:solidFill>
              <a:srgbClr val="FBFBFB"/>
            </a:solidFill>
            <a:ln>
              <a:solidFill>
                <a:srgbClr val="FBFBF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CA73-0109-041C-6BA9-094AE65A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5">
            <a:extLst>
              <a:ext uri="{FF2B5EF4-FFF2-40B4-BE49-F238E27FC236}">
                <a16:creationId xmlns:a16="http://schemas.microsoft.com/office/drawing/2014/main" id="{068DDD49-65A3-E10B-9236-1D7EA325413F}"/>
              </a:ext>
            </a:extLst>
          </p:cNvPr>
          <p:cNvSpPr/>
          <p:nvPr/>
        </p:nvSpPr>
        <p:spPr>
          <a:xfrm>
            <a:off x="731243" y="4670921"/>
            <a:ext cx="3289994" cy="435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endParaRPr lang="en-US" sz="1125" dirty="0"/>
          </a:p>
        </p:txBody>
      </p:sp>
      <p:pic>
        <p:nvPicPr>
          <p:cNvPr id="5" name="Imagen 4" descr="4 Pillars for Reconstruction&#10;&#10;El contenido generado por IA puede ser incorrecto.">
            <a:extLst>
              <a:ext uri="{FF2B5EF4-FFF2-40B4-BE49-F238E27FC236}">
                <a16:creationId xmlns:a16="http://schemas.microsoft.com/office/drawing/2014/main" id="{6B21E406-1E81-1B07-BA42-627D5166A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" y="237744"/>
            <a:ext cx="1090225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58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DAF100B-0C0D-9A9B-DF8F-F2A4CC8BB4D1}"/>
              </a:ext>
            </a:extLst>
          </p:cNvPr>
          <p:cNvGrpSpPr/>
          <p:nvPr/>
        </p:nvGrpSpPr>
        <p:grpSpPr>
          <a:xfrm>
            <a:off x="-1" y="0"/>
            <a:ext cx="12243227" cy="6829425"/>
            <a:chOff x="-1" y="0"/>
            <a:chExt cx="12243227" cy="6829425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6AF5F1E-4E41-E6C1-E887-BE85A6C37FEE}"/>
                </a:ext>
              </a:extLst>
            </p:cNvPr>
            <p:cNvGrpSpPr/>
            <p:nvPr/>
          </p:nvGrpSpPr>
          <p:grpSpPr>
            <a:xfrm>
              <a:off x="-1" y="0"/>
              <a:ext cx="12243227" cy="6829425"/>
              <a:chOff x="-1" y="0"/>
              <a:chExt cx="12243227" cy="6829425"/>
            </a:xfrm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4A828179-CBF1-D4ED-642B-A390071C9483}"/>
                  </a:ext>
                </a:extLst>
              </p:cNvPr>
              <p:cNvGrpSpPr/>
              <p:nvPr/>
            </p:nvGrpSpPr>
            <p:grpSpPr>
              <a:xfrm>
                <a:off x="-1" y="0"/>
                <a:ext cx="12243227" cy="6829425"/>
                <a:chOff x="-1" y="0"/>
                <a:chExt cx="12243227" cy="6829425"/>
              </a:xfrm>
            </p:grpSpPr>
            <p:pic>
              <p:nvPicPr>
                <p:cNvPr id="2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0"/>
                  <a:ext cx="12243227" cy="68294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4E08ACAC-BB0D-CE37-90A4-C45C64AC3359}"/>
                    </a:ext>
                  </a:extLst>
                </p:cNvPr>
                <p:cNvSpPr txBox="1"/>
                <p:nvPr/>
              </p:nvSpPr>
              <p:spPr>
                <a:xfrm>
                  <a:off x="8046720" y="6460093"/>
                  <a:ext cx="4196506" cy="369332"/>
                </a:xfrm>
                <a:prstGeom prst="rect">
                  <a:avLst/>
                </a:prstGeom>
                <a:solidFill>
                  <a:srgbClr val="F0F4F5"/>
                </a:solidFill>
                <a:ln>
                  <a:solidFill>
                    <a:srgbClr val="F0F4F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s-ES" dirty="0"/>
                </a:p>
              </p:txBody>
            </p:sp>
          </p:grpSp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D09DF7D8-CC45-13AD-1A11-7A5426CF6CF1}"/>
                  </a:ext>
                </a:extLst>
              </p:cNvPr>
              <p:cNvSpPr/>
              <p:nvPr/>
            </p:nvSpPr>
            <p:spPr>
              <a:xfrm>
                <a:off x="4322618" y="1905000"/>
                <a:ext cx="3131127" cy="1911927"/>
              </a:xfrm>
              <a:prstGeom prst="rect">
                <a:avLst/>
              </a:prstGeom>
              <a:solidFill>
                <a:srgbClr val="EFF3F6"/>
              </a:solidFill>
              <a:ln>
                <a:solidFill>
                  <a:srgbClr val="EFF3F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34956D8-C6B9-C01E-AA80-0E9CB85B0436}"/>
                </a:ext>
              </a:extLst>
            </p:cNvPr>
            <p:cNvSpPr/>
            <p:nvPr/>
          </p:nvSpPr>
          <p:spPr>
            <a:xfrm>
              <a:off x="4391891" y="3997036"/>
              <a:ext cx="1877291" cy="2154382"/>
            </a:xfrm>
            <a:prstGeom prst="rect">
              <a:avLst/>
            </a:prstGeom>
            <a:solidFill>
              <a:srgbClr val="EFF3F6"/>
            </a:solidFill>
            <a:ln>
              <a:solidFill>
                <a:srgbClr val="EFF3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14F338DA-9CD2-4276-4854-4388A8EF1D40}"/>
              </a:ext>
            </a:extLst>
          </p:cNvPr>
          <p:cNvSpPr txBox="1"/>
          <p:nvPr/>
        </p:nvSpPr>
        <p:spPr>
          <a:xfrm>
            <a:off x="4322618" y="1919940"/>
            <a:ext cx="36021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/>
                </a:solidFill>
              </a:rPr>
              <a:t>EL PROBLEMA</a:t>
            </a:r>
          </a:p>
          <a:p>
            <a:pPr algn="ctr"/>
            <a:endParaRPr lang="es-ES" sz="2000" b="1" dirty="0">
              <a:solidFill>
                <a:schemeClr val="tx2"/>
              </a:solidFill>
            </a:endParaRPr>
          </a:p>
          <a:p>
            <a:pPr algn="ctr"/>
            <a:r>
              <a:rPr lang="es-ES" sz="2000" b="1" dirty="0">
                <a:solidFill>
                  <a:schemeClr val="tx2"/>
                </a:solidFill>
              </a:rPr>
              <a:t>Sólo 9 CC.AA. especifican la necesidad de presencia de enfermeras, de las cuales 7 hablan de ratios (solo 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524CE61-67B1-302F-BF90-3125A819A4A8}"/>
              </a:ext>
            </a:extLst>
          </p:cNvPr>
          <p:cNvSpPr/>
          <p:nvPr/>
        </p:nvSpPr>
        <p:spPr>
          <a:xfrm>
            <a:off x="6096000" y="4419600"/>
            <a:ext cx="436418" cy="249382"/>
          </a:xfrm>
          <a:prstGeom prst="rect">
            <a:avLst/>
          </a:prstGeom>
          <a:solidFill>
            <a:srgbClr val="EFF3F6"/>
          </a:solidFill>
          <a:ln>
            <a:solidFill>
              <a:srgbClr val="EFF3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0AD0AA6-9398-4274-FBF0-DCDA371C9054}"/>
              </a:ext>
            </a:extLst>
          </p:cNvPr>
          <p:cNvSpPr txBox="1"/>
          <p:nvPr/>
        </p:nvSpPr>
        <p:spPr>
          <a:xfrm>
            <a:off x="4394124" y="3865070"/>
            <a:ext cx="26895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tx2"/>
                </a:solidFill>
              </a:rPr>
              <a:t>disciernen por grado de dependencia) y 2 de horas. 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13C90C7-A1F1-60E7-5706-6A3BA40D7F73}"/>
              </a:ext>
            </a:extLst>
          </p:cNvPr>
          <p:cNvSpPr txBox="1"/>
          <p:nvPr/>
        </p:nvSpPr>
        <p:spPr>
          <a:xfrm>
            <a:off x="4379768" y="4689928"/>
            <a:ext cx="18894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1800" b="1" dirty="0">
              <a:solidFill>
                <a:schemeClr val="tx2"/>
              </a:solidFill>
            </a:endParaRPr>
          </a:p>
          <a:p>
            <a:pPr algn="ctr"/>
            <a:r>
              <a:rPr lang="es-ES" sz="1800" b="1" dirty="0">
                <a:solidFill>
                  <a:schemeClr val="tx2"/>
                </a:solidFill>
              </a:rPr>
              <a:t>Condiciones laborales muy precarias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0F2B37A8-9D4D-4520-3F29-641206FD33E1}"/>
              </a:ext>
            </a:extLst>
          </p:cNvPr>
          <p:cNvGrpSpPr/>
          <p:nvPr/>
        </p:nvGrpSpPr>
        <p:grpSpPr>
          <a:xfrm>
            <a:off x="0" y="0"/>
            <a:ext cx="12192000" cy="6800850"/>
            <a:chOff x="3583" y="11317"/>
            <a:chExt cx="12192000" cy="680085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3" y="11317"/>
              <a:ext cx="12192000" cy="6800850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1CD0718-7B88-2698-609D-F5154C2AE216}"/>
                </a:ext>
              </a:extLst>
            </p:cNvPr>
            <p:cNvSpPr txBox="1"/>
            <p:nvPr/>
          </p:nvSpPr>
          <p:spPr>
            <a:xfrm>
              <a:off x="11194234" y="6442835"/>
              <a:ext cx="987017" cy="369332"/>
            </a:xfrm>
            <a:prstGeom prst="rect">
              <a:avLst/>
            </a:prstGeom>
            <a:solidFill>
              <a:srgbClr val="F0F4F5"/>
            </a:solidFill>
            <a:ln>
              <a:solidFill>
                <a:srgbClr val="F0F4F5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B2B69302-1C1D-814A-72B0-170B070328C8}"/>
              </a:ext>
            </a:extLst>
          </p:cNvPr>
          <p:cNvSpPr txBox="1"/>
          <p:nvPr/>
        </p:nvSpPr>
        <p:spPr>
          <a:xfrm rot="16200000">
            <a:off x="-2017498" y="3818973"/>
            <a:ext cx="5017768" cy="400110"/>
          </a:xfrm>
          <a:prstGeom prst="rect">
            <a:avLst/>
          </a:prstGeom>
          <a:solidFill>
            <a:srgbClr val="0430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Avanzar en la integración sociosanitaria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581DD1E-DB66-733B-C6A4-2DF7668AC6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4F5"/>
          </a:solidFill>
          <a:ln>
            <a:solidFill>
              <a:srgbClr val="F0F4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3B7D56-45C3-72CC-43DF-EF23B81C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408"/>
            <a:ext cx="12192000" cy="54375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50F2D6-C83C-CE5C-B04C-2E4773D4D005}"/>
              </a:ext>
            </a:extLst>
          </p:cNvPr>
          <p:cNvSpPr txBox="1"/>
          <p:nvPr/>
        </p:nvSpPr>
        <p:spPr>
          <a:xfrm>
            <a:off x="438912" y="310896"/>
            <a:ext cx="11439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82E4C"/>
                </a:solidFill>
              </a:rPr>
              <a:t>Situación Actual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D8EC12-09CE-EE49-21A4-815A443BDDC1}"/>
              </a:ext>
            </a:extLst>
          </p:cNvPr>
          <p:cNvSpPr txBox="1"/>
          <p:nvPr/>
        </p:nvSpPr>
        <p:spPr>
          <a:xfrm>
            <a:off x="512064" y="4861506"/>
            <a:ext cx="2121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Fuente: </a:t>
            </a:r>
            <a:r>
              <a:rPr lang="es-ES" sz="900" dirty="0">
                <a:hlinkClick r:id="rId3"/>
              </a:rPr>
              <a:t>INE</a:t>
            </a:r>
            <a:r>
              <a:rPr lang="es-ES" sz="900" dirty="0"/>
              <a:t> 2026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26B237-4248-02F6-F50E-13601C5EE488}"/>
              </a:ext>
            </a:extLst>
          </p:cNvPr>
          <p:cNvSpPr txBox="1"/>
          <p:nvPr/>
        </p:nvSpPr>
        <p:spPr>
          <a:xfrm>
            <a:off x="5766816" y="4861506"/>
            <a:ext cx="2121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Fuente: </a:t>
            </a:r>
            <a:r>
              <a:rPr lang="es-ES" sz="900" dirty="0">
                <a:hlinkClick r:id="rId3"/>
              </a:rPr>
              <a:t>INE</a:t>
            </a:r>
            <a:r>
              <a:rPr lang="es-ES" sz="900" dirty="0"/>
              <a:t> 2026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5EB0-185C-730A-7A75-DA7485DAF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DFF6F1EF-A4D7-2FB7-8D3A-63290C32E3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4F5"/>
          </a:solidFill>
          <a:ln>
            <a:solidFill>
              <a:srgbClr val="F0F4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The image shows a seated older adult in a residential facility, with statistics indicating that 70% of cognitive deterioration cases are among women, and common conditions include frailty, multiple pathologies, and dementia.&#10;&#10;El contenido generado por IA puede ser incorrecto.">
            <a:extLst>
              <a:ext uri="{FF2B5EF4-FFF2-40B4-BE49-F238E27FC236}">
                <a16:creationId xmlns:a16="http://schemas.microsoft.com/office/drawing/2014/main" id="{5F240334-7E52-C827-2482-65D54603E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769"/>
            <a:ext cx="12192000" cy="531446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80B47A2-11ED-779E-F202-7886844FC01B}"/>
              </a:ext>
            </a:extLst>
          </p:cNvPr>
          <p:cNvSpPr txBox="1"/>
          <p:nvPr/>
        </p:nvSpPr>
        <p:spPr>
          <a:xfrm>
            <a:off x="438912" y="310896"/>
            <a:ext cx="11439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82E4C"/>
                </a:solidFill>
              </a:rPr>
              <a:t>Perfil clínico y social de las personas que residen en estos centros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4624263-88D4-60D6-970C-B237F8C3A940}"/>
              </a:ext>
            </a:extLst>
          </p:cNvPr>
          <p:cNvSpPr txBox="1"/>
          <p:nvPr/>
        </p:nvSpPr>
        <p:spPr>
          <a:xfrm>
            <a:off x="0" y="6547103"/>
            <a:ext cx="2121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Fuente: </a:t>
            </a:r>
            <a:r>
              <a:rPr lang="es-ES" sz="900" dirty="0">
                <a:hlinkClick r:id="rId4"/>
              </a:rPr>
              <a:t>IMSERSO</a:t>
            </a:r>
            <a:r>
              <a:rPr lang="es-ES" sz="900" dirty="0"/>
              <a:t> 2022 </a:t>
            </a:r>
          </a:p>
        </p:txBody>
      </p:sp>
    </p:spTree>
    <p:extLst>
      <p:ext uri="{BB962C8B-B14F-4D97-AF65-F5344CB8AC3E}">
        <p14:creationId xmlns:p14="http://schemas.microsoft.com/office/powerpoint/2010/main" val="374421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BD4880B7-07BA-3535-A999-1A713925E7B0}"/>
              </a:ext>
            </a:extLst>
          </p:cNvPr>
          <p:cNvGrpSpPr/>
          <p:nvPr/>
        </p:nvGrpSpPr>
        <p:grpSpPr>
          <a:xfrm>
            <a:off x="0" y="0"/>
            <a:ext cx="12192000" cy="6829425"/>
            <a:chOff x="0" y="0"/>
            <a:chExt cx="12192000" cy="6829425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29425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D900FC1-9205-AF0B-6FAC-BA55A518B610}"/>
                </a:ext>
              </a:extLst>
            </p:cNvPr>
            <p:cNvSpPr/>
            <p:nvPr/>
          </p:nvSpPr>
          <p:spPr>
            <a:xfrm>
              <a:off x="11183112" y="6583680"/>
              <a:ext cx="932688" cy="173736"/>
            </a:xfrm>
            <a:prstGeom prst="rect">
              <a:avLst/>
            </a:prstGeom>
            <a:solidFill>
              <a:srgbClr val="F0F4F5"/>
            </a:solidFill>
            <a:ln>
              <a:solidFill>
                <a:srgbClr val="F0F4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59ADE55-19A6-0564-0185-D10E9D6E9BE8}"/>
              </a:ext>
            </a:extLst>
          </p:cNvPr>
          <p:cNvSpPr/>
          <p:nvPr/>
        </p:nvSpPr>
        <p:spPr>
          <a:xfrm>
            <a:off x="4533112" y="5943387"/>
            <a:ext cx="3835400" cy="927100"/>
          </a:xfrm>
          <a:prstGeom prst="rect">
            <a:avLst/>
          </a:prstGeom>
          <a:solidFill>
            <a:srgbClr val="0430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C3B656-0802-A798-66CD-A0F15E74191C}"/>
              </a:ext>
            </a:extLst>
          </p:cNvPr>
          <p:cNvSpPr txBox="1"/>
          <p:nvPr/>
        </p:nvSpPr>
        <p:spPr>
          <a:xfrm>
            <a:off x="2261804" y="435573"/>
            <a:ext cx="76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NÚMERO DE PLAZAS DE ENFERMERÍA ESPECIALISTA 2018-2026</a:t>
            </a:r>
          </a:p>
        </p:txBody>
      </p:sp>
      <p:pic>
        <p:nvPicPr>
          <p:cNvPr id="8" name="Imagen 7" descr="The image displays a line graph depicting the number of patients treated in various specialized departments of a hospital, with the departments listed on the x-axis and the patient count on the y-axis.&#10;&#10;El contenido generado por IA puede ser incorrecto.">
            <a:extLst>
              <a:ext uri="{FF2B5EF4-FFF2-40B4-BE49-F238E27FC236}">
                <a16:creationId xmlns:a16="http://schemas.microsoft.com/office/drawing/2014/main" id="{CE95EBF8-CA78-EE6D-8E9D-D7AF4200C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785"/>
            <a:ext cx="12192000" cy="48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583C3A0-B033-2BB6-4534-ADE96194EE3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A5A701C-845A-9F90-6374-A984D9D0FABB}"/>
                </a:ext>
              </a:extLst>
            </p:cNvPr>
            <p:cNvSpPr txBox="1"/>
            <p:nvPr/>
          </p:nvSpPr>
          <p:spPr>
            <a:xfrm>
              <a:off x="11164824" y="6611112"/>
              <a:ext cx="960120" cy="155448"/>
            </a:xfrm>
            <a:prstGeom prst="rect">
              <a:avLst/>
            </a:prstGeom>
            <a:solidFill>
              <a:srgbClr val="04304D"/>
            </a:solidFill>
            <a:ln>
              <a:solidFill>
                <a:srgbClr val="04304D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C2FCF-2E3F-916A-65B8-A1391FDC7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0C28526B-3D5D-64A2-635C-4339BD1BD1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1C49F70D-F04F-F28F-2CCD-53FF3EA5BE6B}"/>
              </a:ext>
            </a:extLst>
          </p:cNvPr>
          <p:cNvSpPr/>
          <p:nvPr/>
        </p:nvSpPr>
        <p:spPr>
          <a:xfrm>
            <a:off x="731243" y="4670921"/>
            <a:ext cx="3289994" cy="435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8"/>
              </a:lnSpc>
            </a:pPr>
            <a:endParaRPr lang="en-US" sz="1125" dirty="0"/>
          </a:p>
        </p:txBody>
      </p:sp>
      <p:pic>
        <p:nvPicPr>
          <p:cNvPr id="13" name="Imagen 12" descr="The image illustrates a radiograph depicting the risks associated with shifts without nurses in Cantabria, highlighting the lack of clinical monitoring for patients during 8-10 hours of absence.&#10;&#10;El contenido generado por IA puede ser incorrecto.">
            <a:extLst>
              <a:ext uri="{FF2B5EF4-FFF2-40B4-BE49-F238E27FC236}">
                <a16:creationId xmlns:a16="http://schemas.microsoft.com/office/drawing/2014/main" id="{7455ECB4-8C1F-A16D-D5FE-D7F92CA9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" y="137160"/>
            <a:ext cx="1216628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0084"/>
            <a:ext cx="12211050" cy="6877050"/>
            <a:chOff x="0" y="0"/>
            <a:chExt cx="24422100" cy="13754100"/>
          </a:xfrm>
        </p:grpSpPr>
        <p:sp>
          <p:nvSpPr>
            <p:cNvPr id="3" name="Freeform 3"/>
            <p:cNvSpPr/>
            <p:nvPr/>
          </p:nvSpPr>
          <p:spPr>
            <a:xfrm>
              <a:off x="19050" y="1905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22100" cy="13754100"/>
            </a:xfrm>
            <a:custGeom>
              <a:avLst/>
              <a:gdLst/>
              <a:ahLst/>
              <a:cxnLst/>
              <a:rect l="l" t="t" r="r" b="b"/>
              <a:pathLst>
                <a:path w="24422100" h="13754100">
                  <a:moveTo>
                    <a:pt x="19050" y="0"/>
                  </a:moveTo>
                  <a:lnTo>
                    <a:pt x="24403050" y="0"/>
                  </a:lnTo>
                  <a:cubicBezTo>
                    <a:pt x="24413590" y="0"/>
                    <a:pt x="24422100" y="8509"/>
                    <a:pt x="24422100" y="19050"/>
                  </a:cubicBezTo>
                  <a:lnTo>
                    <a:pt x="24422100" y="13735050"/>
                  </a:lnTo>
                  <a:cubicBezTo>
                    <a:pt x="24422100" y="13745590"/>
                    <a:pt x="24413590" y="13754100"/>
                    <a:pt x="24403050" y="13754100"/>
                  </a:cubicBezTo>
                  <a:lnTo>
                    <a:pt x="19050" y="13754100"/>
                  </a:lnTo>
                  <a:cubicBezTo>
                    <a:pt x="8509" y="13754100"/>
                    <a:pt x="0" y="13745590"/>
                    <a:pt x="0" y="13735050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3735050"/>
                  </a:lnTo>
                  <a:lnTo>
                    <a:pt x="19050" y="13735050"/>
                  </a:lnTo>
                  <a:lnTo>
                    <a:pt x="19050" y="13716000"/>
                  </a:lnTo>
                  <a:lnTo>
                    <a:pt x="24403050" y="13716000"/>
                  </a:lnTo>
                  <a:lnTo>
                    <a:pt x="24403050" y="13735050"/>
                  </a:lnTo>
                  <a:lnTo>
                    <a:pt x="24384000" y="13735050"/>
                  </a:lnTo>
                  <a:lnTo>
                    <a:pt x="24384000" y="19050"/>
                  </a:lnTo>
                  <a:lnTo>
                    <a:pt x="24403050" y="19050"/>
                  </a:lnTo>
                  <a:lnTo>
                    <a:pt x="24403050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3287" y="283966"/>
            <a:ext cx="8608619" cy="32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125" b="1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Regulación de la Presencia Enfermera: Heterogeneidad Territorial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3987" y="773990"/>
            <a:ext cx="8608619" cy="13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5"/>
              </a:lnSpc>
            </a:pP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El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Artículo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43 de la Constitución Española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reconoce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la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salud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como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derecho. Sin embargo,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existe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una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marcada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desigualdad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territorial en las ratios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mínimas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exigidas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67820" y="1119729"/>
            <a:ext cx="10290582" cy="5187503"/>
            <a:chOff x="0" y="0"/>
            <a:chExt cx="18519089" cy="10333584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18519139" cy="10333609"/>
            </a:xfrm>
            <a:custGeom>
              <a:avLst/>
              <a:gdLst/>
              <a:ahLst/>
              <a:cxnLst/>
              <a:rect l="l" t="t" r="r" b="b"/>
              <a:pathLst>
                <a:path w="18519139" h="10333609">
                  <a:moveTo>
                    <a:pt x="0" y="0"/>
                  </a:moveTo>
                  <a:lnTo>
                    <a:pt x="18519139" y="0"/>
                  </a:lnTo>
                  <a:lnTo>
                    <a:pt x="18519139" y="10333609"/>
                  </a:lnTo>
                  <a:lnTo>
                    <a:pt x="0" y="10333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9728" y="6485802"/>
            <a:ext cx="12082272" cy="271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5"/>
              </a:lnSpc>
            </a:pP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Los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Acuerdos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del Consejo Territorial de 2008 y 2022 no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contemplan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ratios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mínimas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específicas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de personal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enfermero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.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Algunas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comunidades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autónomas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han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reducido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o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eliminado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estos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requisitos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,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como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Galicia (2024) y Castilla y León (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borrador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de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decreto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en </a:t>
            </a:r>
            <a:r>
              <a:rPr lang="en-US" sz="833" dirty="0" err="1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tramitación</a:t>
            </a:r>
            <a:r>
              <a:rPr lang="en-US" sz="833" dirty="0">
                <a:solidFill>
                  <a:srgbClr val="3B4E4E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DB712B-2EC6-BBE0-34E8-3C732B1A6961}"/>
              </a:ext>
            </a:extLst>
          </p:cNvPr>
          <p:cNvSpPr txBox="1"/>
          <p:nvPr/>
        </p:nvSpPr>
        <p:spPr>
          <a:xfrm>
            <a:off x="7786253" y="5738271"/>
            <a:ext cx="1440874" cy="408147"/>
          </a:xfrm>
          <a:prstGeom prst="rect">
            <a:avLst/>
          </a:prstGeom>
          <a:solidFill>
            <a:srgbClr val="FFFAE7"/>
          </a:solidFill>
        </p:spPr>
        <p:txBody>
          <a:bodyPr wrap="square" rtlCol="0">
            <a:spAutoFit/>
          </a:bodyPr>
          <a:lstStyle/>
          <a:p>
            <a:endParaRPr lang="es-ES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1AD1633-30BD-F519-F8BA-ACA2C81FF9B1}"/>
              </a:ext>
            </a:extLst>
          </p:cNvPr>
          <p:cNvSpPr txBox="1"/>
          <p:nvPr/>
        </p:nvSpPr>
        <p:spPr>
          <a:xfrm>
            <a:off x="8132618" y="6042799"/>
            <a:ext cx="914670" cy="105236"/>
          </a:xfrm>
          <a:prstGeom prst="rect">
            <a:avLst/>
          </a:prstGeom>
          <a:solidFill>
            <a:srgbClr val="FFFAE7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3004B5E-9A75-EB3E-E4FD-40B29E4D0F31}"/>
              </a:ext>
            </a:extLst>
          </p:cNvPr>
          <p:cNvSpPr txBox="1"/>
          <p:nvPr/>
        </p:nvSpPr>
        <p:spPr>
          <a:xfrm>
            <a:off x="4461162" y="6116470"/>
            <a:ext cx="692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Fuente:</a:t>
            </a:r>
            <a:r>
              <a:rPr lang="en-US" sz="900" dirty="0"/>
              <a:t>Análisis de la situación de los enfermos, enfermas, matronas y fisioterapeutas en los centros sanitarios del país SATSE 2019</a:t>
            </a:r>
          </a:p>
          <a:p>
            <a:endParaRPr lang="es-E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CA10839-6D3C-3D57-F0BA-17E403F4DCDA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764D5BA-2D8A-3F08-B61A-871A73784E4D}"/>
                </a:ext>
              </a:extLst>
            </p:cNvPr>
            <p:cNvSpPr txBox="1"/>
            <p:nvPr/>
          </p:nvSpPr>
          <p:spPr>
            <a:xfrm>
              <a:off x="11164824" y="6611112"/>
              <a:ext cx="960120" cy="155448"/>
            </a:xfrm>
            <a:prstGeom prst="rect">
              <a:avLst/>
            </a:prstGeom>
            <a:solidFill>
              <a:srgbClr val="04304D"/>
            </a:solidFill>
            <a:ln>
              <a:solidFill>
                <a:srgbClr val="04304D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344</Words>
  <Application>Microsoft Office PowerPoint</Application>
  <PresentationFormat>Panorámica</PresentationFormat>
  <Paragraphs>29</Paragraphs>
  <Slides>13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Arimo Bold</vt:lpstr>
      <vt:lpstr>Overpass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Adriana Díaz</dc:creator>
  <cp:lastModifiedBy>Adriana Díaz</cp:lastModifiedBy>
  <cp:revision>2</cp:revision>
  <cp:lastPrinted>2026-02-24T08:31:48Z</cp:lastPrinted>
  <dcterms:created xsi:type="dcterms:W3CDTF">2026-02-23T10:12:54Z</dcterms:created>
  <dcterms:modified xsi:type="dcterms:W3CDTF">2026-02-24T08:32:39Z</dcterms:modified>
</cp:coreProperties>
</file>